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1" r:id="rId17"/>
    <p:sldId id="271" r:id="rId18"/>
    <p:sldId id="272" r:id="rId19"/>
    <p:sldId id="273" r:id="rId20"/>
    <p:sldId id="288" r:id="rId21"/>
    <p:sldId id="274" r:id="rId22"/>
    <p:sldId id="286" r:id="rId23"/>
    <p:sldId id="275" r:id="rId24"/>
    <p:sldId id="276" r:id="rId25"/>
    <p:sldId id="283" r:id="rId26"/>
    <p:sldId id="277" r:id="rId27"/>
    <p:sldId id="282" r:id="rId28"/>
    <p:sldId id="278" r:id="rId29"/>
    <p:sldId id="280" r:id="rId30"/>
  </p:sldIdLst>
  <p:sldSz cx="9144000" cy="5143500" type="screen16x9"/>
  <p:notesSz cx="6858000" cy="9144000"/>
  <p:embeddedFontLst>
    <p:embeddedFont>
      <p:font typeface="Courgette" panose="020B0604020202020204" charset="0"/>
      <p:regular r:id="rId32"/>
    </p:embeddedFont>
    <p:embeddedFont>
      <p:font typeface="Amaranth" panose="020B0604020202020204" charset="0"/>
      <p:regular r:id="rId33"/>
      <p:bold r:id="rId34"/>
      <p:italic r:id="rId35"/>
      <p:boldItalic r:id="rId36"/>
    </p:embeddedFont>
    <p:embeddedFont>
      <p:font typeface="Amatic SC" panose="020B0604020202020204" charset="-79"/>
      <p:regular r:id="rId37"/>
      <p:bold r:id="rId38"/>
    </p:embeddedFont>
    <p:embeddedFont>
      <p:font typeface="Dancing Script" panose="020B0604020202020204" charset="0"/>
      <p:regular r:id="rId39"/>
      <p:bold r:id="rId40"/>
    </p:embeddedFont>
    <p:embeddedFont>
      <p:font typeface="Boogaloo" panose="020B0604020202020204" charset="0"/>
      <p:regular r:id="rId41"/>
    </p:embeddedFont>
    <p:embeddedFont>
      <p:font typeface="Source Code Pro" panose="020B0604020202020204" charset="0"/>
      <p:regular r:id="rId42"/>
      <p:bold r:id="rId43"/>
    </p:embeddedFont>
    <p:embeddedFont>
      <p:font typeface="Chewy" panose="020B0604020202020204" charset="0"/>
      <p:regular r:id="rId44"/>
    </p:embeddedFont>
    <p:embeddedFont>
      <p:font typeface="Alegreya" panose="020B0604020202020204" charset="0"/>
      <p:regular r:id="rId45"/>
      <p:bold r:id="rId46"/>
      <p:italic r:id="rId47"/>
      <p:boldItalic r:id="rId48"/>
    </p:embeddedFont>
    <p:embeddedFont>
      <p:font typeface="Comfortaa" panose="020B0604020202020204" charset="0"/>
      <p:regular r:id="rId49"/>
      <p:bold r:id="rId50"/>
    </p:embeddedFont>
    <p:embeddedFont>
      <p:font typeface="Sanchez" panose="020B060402020202020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60"/>
  </p:normalViewPr>
  <p:slideViewPr>
    <p:cSldViewPr>
      <p:cViewPr varScale="1">
        <p:scale>
          <a:sx n="111" d="100"/>
          <a:sy n="111" d="100"/>
        </p:scale>
        <p:origin x="-69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3729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Desk BG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4746750" y="1279550"/>
            <a:ext cx="3852600" cy="9465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UX Hackday 2018</a:t>
            </a:r>
            <a:endParaRPr sz="40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4421625" y="2182900"/>
            <a:ext cx="4644900" cy="107465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Team Name: THE </a:t>
            </a:r>
            <a:r>
              <a:rPr lang="en" sz="3000" dirty="0" smtClean="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IMPECCABLES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F9-Hyderabad</a:t>
            </a:r>
            <a:endParaRPr sz="30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59" name="Shape 59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0" y="3523101"/>
            <a:ext cx="9144000" cy="16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17225"/>
            <a:ext cx="2016586" cy="16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1562593" y="3517226"/>
            <a:ext cx="1626275" cy="16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5329590" y="1077913"/>
            <a:ext cx="2823810" cy="655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F6F7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F6F7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6F6F7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F6F7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F6F7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142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kumimoji="0" lang="en-US" sz="1400" dirty="0" smtClean="0">
                <a:solidFill>
                  <a:schemeClr val="bg1"/>
                </a:solidFill>
              </a:rPr>
              <a:t>THINK BEYOND THE VISUAL</a:t>
            </a:r>
            <a:endParaRPr kumimoji="0"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2639450" y="1417975"/>
            <a:ext cx="3377400" cy="3128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3415250" y="798425"/>
            <a:ext cx="202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oogaloo"/>
                <a:ea typeface="Boogaloo"/>
                <a:cs typeface="Boogaloo"/>
                <a:sym typeface="Boogaloo"/>
              </a:rPr>
              <a:t>COST OF EACH CALL</a:t>
            </a:r>
            <a:endParaRPr sz="180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oogaloo"/>
                <a:ea typeface="Boogaloo"/>
                <a:cs typeface="Boogaloo"/>
                <a:sym typeface="Boogaloo"/>
              </a:rPr>
              <a:t>ON AN AVERAGE</a:t>
            </a:r>
            <a:endParaRPr sz="15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110450" y="2605075"/>
            <a:ext cx="2435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$6.25</a:t>
            </a:r>
            <a:endParaRPr sz="80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0860">
            <a:off x="6317820" y="665301"/>
            <a:ext cx="1570893" cy="22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11239">
            <a:off x="6202652" y="3541863"/>
            <a:ext cx="985076" cy="141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4804">
            <a:off x="1753085" y="1162767"/>
            <a:ext cx="530206" cy="76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856550"/>
            <a:ext cx="1603775" cy="19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225" y="798413"/>
            <a:ext cx="7638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225" y="591138"/>
            <a:ext cx="7638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150" y="1173238"/>
            <a:ext cx="763825" cy="6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2390175" y="1712075"/>
            <a:ext cx="1710900" cy="18339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2429664" y="2353333"/>
            <a:ext cx="166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$25,000</a:t>
            </a:r>
            <a:endParaRPr sz="30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Call costs per Month</a:t>
            </a:r>
            <a:endParaRPr sz="18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0869">
            <a:off x="812604" y="1483432"/>
            <a:ext cx="891066" cy="128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4804">
            <a:off x="7348110" y="1520742"/>
            <a:ext cx="530206" cy="76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250" y="1156388"/>
            <a:ext cx="7638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250" y="949113"/>
            <a:ext cx="7638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175" y="1531212"/>
            <a:ext cx="7638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29776" y="2927325"/>
            <a:ext cx="1380374" cy="13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075" y="3649025"/>
            <a:ext cx="935600" cy="9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3879325" y="239225"/>
            <a:ext cx="2061000" cy="2180700"/>
          </a:xfrm>
          <a:prstGeom prst="ellipse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926894" y="1001727"/>
            <a:ext cx="2007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48,000</a:t>
            </a:r>
            <a:endParaRPr sz="40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Calls per Year</a:t>
            </a:r>
            <a:endParaRPr sz="21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125600" y="2488950"/>
            <a:ext cx="2551800" cy="24081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249376" y="3326275"/>
            <a:ext cx="22797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$300,000</a:t>
            </a:r>
            <a:endParaRPr sz="40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Call Costs per Year</a:t>
            </a:r>
            <a:endParaRPr sz="2500" dirty="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781" y="3696500"/>
            <a:ext cx="503525" cy="5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33400" y="592000"/>
            <a:ext cx="1017026" cy="10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4" grpId="0" animBg="1"/>
      <p:bldP spid="2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342900" y="168475"/>
            <a:ext cx="1875600" cy="925200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166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Process flow</a:t>
            </a:r>
            <a:endParaRPr sz="3900"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69075" y="1598250"/>
            <a:ext cx="2388600" cy="4215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Service Centre Representative raises a Siebel Ticket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051900" y="2232450"/>
            <a:ext cx="2630400" cy="4215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IR Rep calls the client 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to re-confirm the issue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470725" y="2842050"/>
            <a:ext cx="1797600" cy="4761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IR Representative investigates the issue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593775" y="4327425"/>
            <a:ext cx="1517100" cy="3309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Invoices are resent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2539000" y="4327425"/>
            <a:ext cx="1517100" cy="3309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Credits are created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272800" y="4327425"/>
            <a:ext cx="2042400" cy="6420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IR Rep calls and explains to the client that there are no discrepancies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2" name="Shape 262"/>
          <p:cNvCxnSpPr>
            <a:stCxn id="258" idx="2"/>
            <a:endCxn id="259" idx="0"/>
          </p:cNvCxnSpPr>
          <p:nvPr/>
        </p:nvCxnSpPr>
        <p:spPr>
          <a:xfrm flipH="1">
            <a:off x="1352425" y="3318150"/>
            <a:ext cx="3017100" cy="10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3" name="Shape 263"/>
          <p:cNvCxnSpPr>
            <a:stCxn id="258" idx="2"/>
            <a:endCxn id="260" idx="0"/>
          </p:cNvCxnSpPr>
          <p:nvPr/>
        </p:nvCxnSpPr>
        <p:spPr>
          <a:xfrm flipH="1">
            <a:off x="3297625" y="3318150"/>
            <a:ext cx="1071900" cy="10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4" name="Shape 264"/>
          <p:cNvCxnSpPr>
            <a:stCxn id="258" idx="2"/>
            <a:endCxn id="261" idx="0"/>
          </p:cNvCxnSpPr>
          <p:nvPr/>
        </p:nvCxnSpPr>
        <p:spPr>
          <a:xfrm>
            <a:off x="4369525" y="3318150"/>
            <a:ext cx="924600" cy="10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5" name="Shape 265"/>
          <p:cNvCxnSpPr>
            <a:stCxn id="266" idx="2"/>
            <a:endCxn id="256" idx="0"/>
          </p:cNvCxnSpPr>
          <p:nvPr/>
        </p:nvCxnSpPr>
        <p:spPr>
          <a:xfrm>
            <a:off x="4363375" y="1356650"/>
            <a:ext cx="0" cy="24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7" name="Shape 267"/>
          <p:cNvCxnSpPr>
            <a:stCxn id="256" idx="2"/>
            <a:endCxn id="257" idx="0"/>
          </p:cNvCxnSpPr>
          <p:nvPr/>
        </p:nvCxnSpPr>
        <p:spPr>
          <a:xfrm>
            <a:off x="4363375" y="2019750"/>
            <a:ext cx="3600" cy="21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57" idx="2"/>
            <a:endCxn id="258" idx="0"/>
          </p:cNvCxnSpPr>
          <p:nvPr/>
        </p:nvCxnSpPr>
        <p:spPr>
          <a:xfrm>
            <a:off x="4367100" y="2653950"/>
            <a:ext cx="24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653725" y="4327425"/>
            <a:ext cx="1875600" cy="3309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Required actions taken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70" name="Shape 270"/>
          <p:cNvCxnSpPr>
            <a:stCxn id="258" idx="2"/>
            <a:endCxn id="269" idx="0"/>
          </p:cNvCxnSpPr>
          <p:nvPr/>
        </p:nvCxnSpPr>
        <p:spPr>
          <a:xfrm>
            <a:off x="4369525" y="3318150"/>
            <a:ext cx="3222000" cy="10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1" name="Shape 271"/>
          <p:cNvSpPr txBox="1"/>
          <p:nvPr/>
        </p:nvSpPr>
        <p:spPr>
          <a:xfrm rot="-1094041">
            <a:off x="2124722" y="3602900"/>
            <a:ext cx="1136150" cy="2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Require Invoices</a:t>
            </a:r>
            <a:endParaRPr sz="900"/>
          </a:p>
        </p:txBody>
      </p:sp>
      <p:sp>
        <p:nvSpPr>
          <p:cNvPr id="272" name="Shape 272"/>
          <p:cNvSpPr txBox="1"/>
          <p:nvPr/>
        </p:nvSpPr>
        <p:spPr>
          <a:xfrm rot="-2557431">
            <a:off x="3116737" y="3649486"/>
            <a:ext cx="1135883" cy="21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Errors in Invoices</a:t>
            </a:r>
            <a:endParaRPr sz="900"/>
          </a:p>
        </p:txBody>
      </p:sp>
      <p:sp>
        <p:nvSpPr>
          <p:cNvPr id="273" name="Shape 273"/>
          <p:cNvSpPr txBox="1"/>
          <p:nvPr/>
        </p:nvSpPr>
        <p:spPr>
          <a:xfrm rot="2828537">
            <a:off x="4149995" y="3716480"/>
            <a:ext cx="1316563" cy="21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 Errors in Invoices</a:t>
            </a:r>
            <a:endParaRPr sz="900"/>
          </a:p>
        </p:txBody>
      </p:sp>
      <p:sp>
        <p:nvSpPr>
          <p:cNvPr id="274" name="Shape 274"/>
          <p:cNvSpPr txBox="1"/>
          <p:nvPr/>
        </p:nvSpPr>
        <p:spPr>
          <a:xfrm rot="942265">
            <a:off x="5504145" y="3618314"/>
            <a:ext cx="1469661" cy="21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Other Invoice Issues</a:t>
            </a:r>
            <a:endParaRPr sz="900"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50" y="76200"/>
            <a:ext cx="882492" cy="8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604825" y="935150"/>
            <a:ext cx="1517100" cy="4215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Client Calls ADP Service Centre</a:t>
            </a:r>
            <a:endParaRPr sz="1000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build="p" animBg="1"/>
      <p:bldP spid="257" grpId="0" build="p" animBg="1"/>
      <p:bldP spid="258" grpId="0" build="p" animBg="1"/>
      <p:bldP spid="259" grpId="0" build="p" animBg="1"/>
      <p:bldP spid="260" grpId="0" build="p" animBg="1"/>
      <p:bldP spid="261" grpId="0" build="p" animBg="1"/>
      <p:bldP spid="269" grpId="0" build="p" animBg="1"/>
      <p:bldP spid="271" grpId="0"/>
      <p:bldP spid="272" grpId="0"/>
      <p:bldP spid="273" grpId="0"/>
      <p:bldP spid="274" grpId="0"/>
      <p:bldP spid="26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 rot="-287539">
            <a:off x="402652" y="168754"/>
            <a:ext cx="1443547" cy="925118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87900" y="213350"/>
            <a:ext cx="15822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Solution</a:t>
            </a:r>
            <a:endParaRPr sz="3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331382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 rot="-120757">
            <a:off x="441667" y="384245"/>
            <a:ext cx="3348566" cy="910755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64100" y="445250"/>
            <a:ext cx="3286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KEY Features of the app</a:t>
            </a:r>
            <a:endParaRPr sz="3900"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47050" y="1551050"/>
            <a:ext cx="8712000" cy="28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★"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This app would be a ONE STOP SHOP for all Invoice related issues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dirty="0" smtClean="0">
                <a:latin typeface="Comfortaa"/>
                <a:ea typeface="Comfortaa"/>
                <a:cs typeface="Comfortaa"/>
                <a:sym typeface="Comfortaa"/>
              </a:rPr>
              <a:t>Online </a:t>
            </a: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payments as a Benefit to our clients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★"/>
            </a:pPr>
            <a:r>
              <a:rPr lang="en" dirty="0" smtClean="0">
                <a:latin typeface="Comfortaa"/>
                <a:ea typeface="Comfortaa"/>
                <a:cs typeface="Comfortaa"/>
                <a:sym typeface="Comfortaa"/>
              </a:rPr>
              <a:t>Reduce </a:t>
            </a: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the operational costs at ADP (in terms of calls/infra)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★"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Helps in improving the client </a:t>
            </a:r>
            <a:r>
              <a:rPr lang="en" dirty="0" smtClean="0">
                <a:latin typeface="Comfortaa"/>
                <a:ea typeface="Comfortaa"/>
                <a:cs typeface="Comfortaa"/>
                <a:sym typeface="Comfortaa"/>
              </a:rPr>
              <a:t>experience</a:t>
            </a:r>
          </a:p>
          <a:p>
            <a:pPr>
              <a:lnSpc>
                <a:spcPct val="150000"/>
              </a:lnSpc>
              <a:buFont typeface="Comfortaa"/>
              <a:buChar char="★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Marketing campaigns (Cross Sell / Up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Sell</a:t>
            </a:r>
            <a:r>
              <a:rPr lang="en-US" smtClean="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★"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This idea is inline with the organization objective – SIG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 rot="-120673">
            <a:off x="441810" y="87537"/>
            <a:ext cx="2889280" cy="910755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87900" y="140450"/>
            <a:ext cx="31917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 tool for clients..</a:t>
            </a:r>
            <a:endParaRPr sz="4000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50600" y="1170050"/>
            <a:ext cx="8520600" cy="3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access their Invoices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create Invoice Disputes and update dispute details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view currently due Invoices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view past history of Invoices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update or modify client details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view previous dates of Payments, for audit purpose, etc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view all Credit details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To make Invoice Payments using various online payment methods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For Digital Marketing Campaigns of ADP products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For all other invoice related requests or queries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❖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For notifying the client regarding the invoice requests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 rot="-120615">
            <a:off x="613972" y="827272"/>
            <a:ext cx="3455126" cy="1103779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 rot="-120615">
            <a:off x="4949222" y="827272"/>
            <a:ext cx="3455126" cy="1103779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45100" y="978650"/>
            <a:ext cx="31020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to Clients</a:t>
            </a: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35225" y="2125650"/>
            <a:ext cx="4355400" cy="235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Improved process for Invoice Issues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Enhances Client Satisfaction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Reduce Clients’ efforts and save time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Client can raise disputes via app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Client can update any details via app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5423300" y="978650"/>
            <a:ext cx="31020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to ADP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611675" y="2187450"/>
            <a:ext cx="4355400" cy="228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Reduced call costs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Reduced Service Centre Efforts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Reduced number of multiple hops 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>
                <a:latin typeface="Comfortaa"/>
                <a:ea typeface="Comfortaa"/>
                <a:cs typeface="Comfortaa"/>
                <a:sym typeface="Comfortaa"/>
              </a:rPr>
              <a:t>Can lead to an increase in NPS </a:t>
            </a:r>
            <a:r>
              <a:rPr lang="en" sz="1400" dirty="0" smtClean="0">
                <a:latin typeface="Comfortaa"/>
                <a:ea typeface="Comfortaa"/>
                <a:cs typeface="Comfortaa"/>
                <a:sym typeface="Comfortaa"/>
              </a:rPr>
              <a:t>Score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 dirty="0" smtClean="0">
                <a:latin typeface="Comfortaa"/>
                <a:ea typeface="Comfortaa"/>
                <a:cs typeface="Comfortaa"/>
                <a:sym typeface="Comfortaa"/>
              </a:rPr>
              <a:t>Up Sell/Cross Sell ADP Products</a:t>
            </a:r>
            <a:endParaRPr sz="1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5" name="Shape 305"/>
          <p:cNvCxnSpPr/>
          <p:nvPr/>
        </p:nvCxnSpPr>
        <p:spPr>
          <a:xfrm flipH="1">
            <a:off x="4600500" y="4369700"/>
            <a:ext cx="42441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06" name="Shape 306"/>
          <p:cNvCxnSpPr/>
          <p:nvPr/>
        </p:nvCxnSpPr>
        <p:spPr>
          <a:xfrm flipH="1">
            <a:off x="8835000" y="692900"/>
            <a:ext cx="9600" cy="37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07" name="Shape 307"/>
          <p:cNvCxnSpPr/>
          <p:nvPr/>
        </p:nvCxnSpPr>
        <p:spPr>
          <a:xfrm flipH="1">
            <a:off x="4565525" y="692900"/>
            <a:ext cx="42790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08" name="Shape 308"/>
          <p:cNvCxnSpPr/>
          <p:nvPr/>
        </p:nvCxnSpPr>
        <p:spPr>
          <a:xfrm flipH="1">
            <a:off x="4565525" y="694050"/>
            <a:ext cx="9600" cy="37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 flipH="1">
            <a:off x="300600" y="692900"/>
            <a:ext cx="9600" cy="37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19" name="Shape 305"/>
          <p:cNvCxnSpPr/>
          <p:nvPr/>
        </p:nvCxnSpPr>
        <p:spPr>
          <a:xfrm flipH="1">
            <a:off x="263575" y="4370850"/>
            <a:ext cx="42441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20" name="Shape 306"/>
          <p:cNvCxnSpPr/>
          <p:nvPr/>
        </p:nvCxnSpPr>
        <p:spPr>
          <a:xfrm flipH="1">
            <a:off x="4498075" y="694050"/>
            <a:ext cx="9600" cy="37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21" name="Shape 307"/>
          <p:cNvCxnSpPr/>
          <p:nvPr/>
        </p:nvCxnSpPr>
        <p:spPr>
          <a:xfrm flipH="1">
            <a:off x="228600" y="694050"/>
            <a:ext cx="42790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252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 rot="-120673">
            <a:off x="251910" y="211687"/>
            <a:ext cx="2889280" cy="910755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540300" y="240325"/>
            <a:ext cx="21729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User Personas</a:t>
            </a:r>
            <a:endParaRPr sz="3900"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950" y="1314450"/>
            <a:ext cx="1041575" cy="885825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3" name="Shape 323"/>
          <p:cNvSpPr txBox="1"/>
          <p:nvPr/>
        </p:nvSpPr>
        <p:spPr>
          <a:xfrm>
            <a:off x="2304775" y="2200275"/>
            <a:ext cx="16551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ABCD Interiors Store</a:t>
            </a: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 Interior Designer and Owner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304775" y="3938900"/>
            <a:ext cx="16551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Thirdo Retail Centre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Store Owner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r="21154"/>
          <a:stretch/>
        </p:blipFill>
        <p:spPr>
          <a:xfrm>
            <a:off x="5054100" y="1314445"/>
            <a:ext cx="1029225" cy="939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6" name="Shape 326"/>
          <p:cNvSpPr txBox="1"/>
          <p:nvPr/>
        </p:nvSpPr>
        <p:spPr>
          <a:xfrm>
            <a:off x="4840950" y="2200275"/>
            <a:ext cx="15573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ANOTHER Pvt Ltd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Finance Head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626" y="2999150"/>
            <a:ext cx="1063446" cy="939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 r="36094"/>
          <a:stretch/>
        </p:blipFill>
        <p:spPr>
          <a:xfrm>
            <a:off x="5056862" y="3005434"/>
            <a:ext cx="1092326" cy="10474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9" name="Shape 329"/>
          <p:cNvSpPr txBox="1"/>
          <p:nvPr/>
        </p:nvSpPr>
        <p:spPr>
          <a:xfrm>
            <a:off x="4840950" y="3938900"/>
            <a:ext cx="15573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XYZA Restaurant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Restaurant Owner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4" grpId="0" animBg="1"/>
      <p:bldP spid="326" grpId="0" animBg="1"/>
      <p:bldP spid="3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50" y="0"/>
            <a:ext cx="1041575" cy="885825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5" name="Shape 335"/>
          <p:cNvSpPr txBox="1"/>
          <p:nvPr/>
        </p:nvSpPr>
        <p:spPr>
          <a:xfrm>
            <a:off x="-9575" y="885825"/>
            <a:ext cx="17103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ABC Interiors Store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Interior Designer &amp; Owner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 r="21154"/>
          <a:stretch/>
        </p:blipFill>
        <p:spPr>
          <a:xfrm>
            <a:off x="7945625" y="76195"/>
            <a:ext cx="1029225" cy="939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7" name="Shape 337"/>
          <p:cNvSpPr txBox="1"/>
          <p:nvPr/>
        </p:nvSpPr>
        <p:spPr>
          <a:xfrm>
            <a:off x="7818038" y="962025"/>
            <a:ext cx="13530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ANOTHER Pvt Ltd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Finance Head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1765750" y="146525"/>
            <a:ext cx="9705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Demographics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2961475" y="146525"/>
            <a:ext cx="11802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Company Profile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783175" y="374825"/>
            <a:ext cx="13200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Age: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45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Practitioner Type: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Generalist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Education: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B.A.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2980100" y="395650"/>
            <a:ext cx="14115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Department Size: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Locations: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Years of Experience: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23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4572000" y="7900"/>
            <a:ext cx="141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0" y="170130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Project Specific Quotes: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154075" y="19258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“I’m not too good at math. I do not understand banking terminologies. I sometimes put things in safe places and tend to forget about them.”</a:t>
            </a:r>
            <a:endParaRPr sz="800" b="1" dirty="0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-235763" y="257965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Responsibilities:</a:t>
            </a:r>
            <a:endParaRPr sz="800" b="1" dirty="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143225" y="2785425"/>
            <a:ext cx="4200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Interior Decor Designing , Employee Maintenance, General, Mail, Cash Management, Customer Relationships</a:t>
            </a:r>
            <a:endParaRPr sz="800" b="1" dirty="0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1941925" y="3521388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Technology Traits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2386550" y="3907988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2386550" y="3915900"/>
            <a:ext cx="9705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2378575" y="427060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2378575" y="4278500"/>
            <a:ext cx="7209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378575" y="463925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378575" y="4647150"/>
            <a:ext cx="8079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2222950" y="36954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Low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383375" y="36875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High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204450" y="3947413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Confidence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2196475" y="4316075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Knowledge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2227225" y="4714400"/>
            <a:ext cx="10416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Mobile/Tablet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4817588" y="107050"/>
            <a:ext cx="9705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Demographics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165713" y="107050"/>
            <a:ext cx="11802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Company Profile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835013" y="335350"/>
            <a:ext cx="13200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Age: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50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Practitioner Type: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Specialist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Education: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B.B.A./M.B.A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184338" y="356175"/>
            <a:ext cx="14115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Department Size: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Locations: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8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Years of Experience: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28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572000" y="170130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Project Specific Quotes: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4726075" y="19258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“I am tech savvy.I love using mobiles. I prefer paying on the go using credit cards or other modes of online payment. I prefer typing to talking. I care about where every rupee of the company is being spent.”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4354975" y="257517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Responsibilities: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4715225" y="27854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Financial Planning, Special Projects, Reporting, Meetings, Auditing, Analysis, Expenses, Billing, Security, Outsourcing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485425" y="3534363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Technology Traits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6942600" y="3895688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6942600" y="3903600"/>
            <a:ext cx="13200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6950575" y="4268375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6950575" y="4276275"/>
            <a:ext cx="11802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6950575" y="463925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950575" y="4647150"/>
            <a:ext cx="11802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794950" y="36954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Low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7955375" y="36875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High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794950" y="3935100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Confidence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02925" y="4313850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Knowledge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799225" y="4742150"/>
            <a:ext cx="1041600" cy="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Mobile/Tablet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-456075" y="35331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Needs:</a:t>
            </a:r>
            <a:endParaRPr sz="800" b="1" dirty="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186824" y="3754200"/>
            <a:ext cx="1794375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-An explanation about banking/product terminologies and a simplified application to use</a:t>
            </a:r>
            <a:r>
              <a:rPr lang="en" sz="800" b="1" dirty="0" smtClean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 smtClean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A way to update contact details easily..</a:t>
            </a:r>
            <a:endParaRPr sz="800" b="1" dirty="0" smtClean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115925" y="35331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Needs: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4758825" y="3754210"/>
            <a:ext cx="1411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-A mobile solution for all his problems</a:t>
            </a: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A way to make payments online</a:t>
            </a: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2196475" y="4243825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Knowledge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2204450" y="3871213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Confidence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1537150" y="146525"/>
            <a:ext cx="9705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Demographics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2885275" y="146525"/>
            <a:ext cx="11802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Company Profile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1554575" y="374825"/>
            <a:ext cx="13200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Age: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40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Practitioner Type: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Generalist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Education: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M.B.A.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2903900" y="395650"/>
            <a:ext cx="14115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Department Size: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Locations: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11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Years of Experience: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18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000" y="7900"/>
            <a:ext cx="138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0" y="170130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Project Specific Quotes: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154075" y="19258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“I usually dispose all papers after a certain amount of time. I don’t like the idea of searching for info in my mailbox. I like to explore products that are marketed in the websites. Who knows what useful stuff  you may find!”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-207575" y="25693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Responsibilities: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143225" y="27854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Planning, Administration, Paperwork, Customer Service, Inventory management, Invoices management.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1941925" y="3445188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Technology Traits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386550" y="3831788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2386550" y="3839688"/>
            <a:ext cx="7209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378575" y="419835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2378575" y="4206250"/>
            <a:ext cx="7209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2382275" y="454300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382275" y="4550900"/>
            <a:ext cx="7209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2222950" y="36192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Low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3383375" y="36113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High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2230925" y="4618150"/>
            <a:ext cx="10416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Mobile/Tablet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4726513" y="107050"/>
            <a:ext cx="9705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Demographics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089513" y="107050"/>
            <a:ext cx="11802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Company Profile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4758813" y="335350"/>
            <a:ext cx="13200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Age: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35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Practitioner Type: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Generalist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Education: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B.A.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108138" y="356175"/>
            <a:ext cx="14115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Department Size: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Locations: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Years of Experience: </a:t>
            </a:r>
            <a:r>
              <a:rPr lang="en" sz="800" b="1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10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4572000" y="170130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Project Specific Quotes: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4726075" y="19258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“I have recently started my own business. I am a chef and owner of a restaurant in a small town. I need the business to run on rails. I don’t like spending a long time dealing with all that paperwork. ”</a:t>
            </a:r>
            <a:endParaRPr sz="800" b="1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4364425" y="25693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Responsibilities: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4715225" y="2785425"/>
            <a:ext cx="4200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Cooking, Hiring, Ordering Food Supplies, Keep track of Bills, Insurance, Accounting, Management, Paperwork </a:t>
            </a:r>
            <a:endParaRPr sz="800" b="1" dirty="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124825" y="34569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Goals: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490925" y="3442400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Technology Traits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6942600" y="3830388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942600" y="3838300"/>
            <a:ext cx="9030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6950575" y="4193688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6950575" y="4201600"/>
            <a:ext cx="7920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6950575" y="4533700"/>
            <a:ext cx="1320000" cy="1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950575" y="4541600"/>
            <a:ext cx="903000" cy="95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794950" y="36192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Low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7955375" y="3611300"/>
            <a:ext cx="45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High</a:t>
            </a:r>
            <a:endParaRPr sz="6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794950" y="3869800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Confidence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02925" y="4248150"/>
            <a:ext cx="903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Knowledge</a:t>
            </a:r>
            <a:endParaRPr sz="800" b="1" dirty="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799225" y="4636600"/>
            <a:ext cx="1041600" cy="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Mobile/Tablet</a:t>
            </a:r>
            <a:endParaRPr sz="800"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4758825" y="3754210"/>
            <a:ext cx="1411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A place to view all his invoices.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Spend the least amount of time on searching for invoices.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0" y="967100"/>
            <a:ext cx="15546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ranth"/>
                <a:ea typeface="Amaranth"/>
                <a:cs typeface="Amaranth"/>
                <a:sym typeface="Amaranth"/>
              </a:rPr>
              <a:t>Thirdo Retail Centre</a:t>
            </a:r>
            <a:endParaRPr sz="12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Store Owner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6" y="27350"/>
            <a:ext cx="1063446" cy="939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2" name="Shape 432"/>
          <p:cNvPicPr preferRelativeResize="0"/>
          <p:nvPr/>
        </p:nvPicPr>
        <p:blipFill rotWithShape="1">
          <a:blip r:embed="rId4">
            <a:alphaModFix/>
          </a:blip>
          <a:srcRect r="36094"/>
          <a:stretch/>
        </p:blipFill>
        <p:spPr>
          <a:xfrm>
            <a:off x="7915912" y="27359"/>
            <a:ext cx="1092326" cy="10474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Shape 433"/>
          <p:cNvSpPr txBox="1"/>
          <p:nvPr/>
        </p:nvSpPr>
        <p:spPr>
          <a:xfrm>
            <a:off x="7732501" y="967100"/>
            <a:ext cx="14115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maranth"/>
                <a:ea typeface="Amaranth"/>
                <a:cs typeface="Amaranth"/>
                <a:sym typeface="Amaranth"/>
              </a:rPr>
              <a:t>XYZA Restaurant</a:t>
            </a:r>
            <a:endParaRPr sz="1200" dirty="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maranth"/>
                <a:ea typeface="Amaranth"/>
                <a:cs typeface="Amaranth"/>
                <a:sym typeface="Amaranth"/>
              </a:rPr>
              <a:t>Restaurant </a:t>
            </a:r>
            <a:r>
              <a:rPr lang="en" sz="900" dirty="0" smtClean="0">
                <a:latin typeface="Amaranth"/>
                <a:ea typeface="Amaranth"/>
                <a:cs typeface="Amaranth"/>
                <a:sym typeface="Amaranth"/>
              </a:rPr>
              <a:t>Owner</a:t>
            </a:r>
            <a:endParaRPr sz="9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-456075" y="3456925"/>
            <a:ext cx="174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Goals:</a:t>
            </a:r>
            <a:endParaRPr sz="8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186825" y="3754200"/>
            <a:ext cx="1506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Easy way to manager paperwork and invoices.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- Find interesting items in marketing campaigns and be up to date. .</a:t>
            </a: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76200" y="676375"/>
            <a:ext cx="91440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billberry</a:t>
            </a:r>
            <a:endParaRPr sz="7500" dirty="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 dirty="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A One Stop Application For All Client Invoices</a:t>
            </a:r>
            <a:endParaRPr sz="2300" b="0" dirty="0">
              <a:solidFill>
                <a:srgbClr val="999999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4160525" y="1314700"/>
            <a:ext cx="11541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App Name</a:t>
            </a:r>
            <a:endParaRPr>
              <a:solidFill>
                <a:srgbClr val="666666"/>
              </a:solidFill>
              <a:latin typeface="Chewy"/>
              <a:ea typeface="Chewy"/>
              <a:cs typeface="Chewy"/>
              <a:sym typeface="Chew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14175" y="361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Sketches of the Screen Designs and User </a:t>
            </a:r>
            <a:r>
              <a:rPr lang="en" sz="3000" dirty="0" smtClean="0"/>
              <a:t>Flows…</a:t>
            </a:r>
            <a:endParaRPr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" y="971550"/>
            <a:ext cx="2207897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15" y="976625"/>
            <a:ext cx="2196785" cy="31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976625"/>
            <a:ext cx="2181352" cy="31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71550"/>
            <a:ext cx="21709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14175" y="361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Sketches of the Screen Designs and User </a:t>
            </a:r>
            <a:r>
              <a:rPr lang="en" sz="3000" dirty="0" smtClean="0"/>
              <a:t>Flows…</a:t>
            </a:r>
            <a:endParaRPr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" y="1123950"/>
            <a:ext cx="2225533" cy="3228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23950"/>
            <a:ext cx="2160742" cy="3228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23950"/>
            <a:ext cx="2083087" cy="3228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123950"/>
            <a:ext cx="2345623" cy="3192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5682"/>
            <a:ext cx="2198077" cy="3299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42154"/>
            <a:ext cx="2057400" cy="33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3" y="1075682"/>
            <a:ext cx="2219457" cy="3324868"/>
          </a:xfrm>
          <a:prstGeom prst="rect">
            <a:avLst/>
          </a:prstGeom>
        </p:spPr>
      </p:pic>
      <p:sp>
        <p:nvSpPr>
          <p:cNvPr id="11" name="Shape 440"/>
          <p:cNvSpPr txBox="1">
            <a:spLocks/>
          </p:cNvSpPr>
          <p:nvPr/>
        </p:nvSpPr>
        <p:spPr>
          <a:xfrm>
            <a:off x="214175" y="2857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000" dirty="0" smtClean="0"/>
              <a:t>Sketches of the Screen Designs and User Flows…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866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1" y="-5519"/>
            <a:ext cx="332675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-19050"/>
            <a:ext cx="3339731" cy="5143500"/>
          </a:xfrm>
          <a:prstGeom prst="rect">
            <a:avLst/>
          </a:prstGeom>
        </p:spPr>
      </p:pic>
      <p:sp>
        <p:nvSpPr>
          <p:cNvPr id="9" name="Shape 242"/>
          <p:cNvSpPr/>
          <p:nvPr/>
        </p:nvSpPr>
        <p:spPr>
          <a:xfrm rot="16200000">
            <a:off x="-265846" y="238275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43"/>
          <p:cNvSpPr/>
          <p:nvPr/>
        </p:nvSpPr>
        <p:spPr>
          <a:xfrm rot="16200000">
            <a:off x="-108105" y="2674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5"/>
          <p:cNvSpPr/>
          <p:nvPr/>
        </p:nvSpPr>
        <p:spPr>
          <a:xfrm rot="16200000">
            <a:off x="-284095" y="3436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6"/>
          <p:cNvSpPr/>
          <p:nvPr/>
        </p:nvSpPr>
        <p:spPr>
          <a:xfrm rot="16200000">
            <a:off x="-239238" y="166097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2"/>
          <p:cNvSpPr/>
          <p:nvPr/>
        </p:nvSpPr>
        <p:spPr>
          <a:xfrm rot="16200000">
            <a:off x="8069314" y="250144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43"/>
          <p:cNvSpPr/>
          <p:nvPr/>
        </p:nvSpPr>
        <p:spPr>
          <a:xfrm rot="16200000">
            <a:off x="8227055" y="2792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45"/>
          <p:cNvSpPr/>
          <p:nvPr/>
        </p:nvSpPr>
        <p:spPr>
          <a:xfrm rot="16200000">
            <a:off x="8051065" y="3554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46"/>
          <p:cNvSpPr/>
          <p:nvPr/>
        </p:nvSpPr>
        <p:spPr>
          <a:xfrm rot="16200000">
            <a:off x="8095922" y="1779674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3" y="0"/>
            <a:ext cx="3347607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93" y="0"/>
            <a:ext cx="3347607" cy="5143500"/>
          </a:xfrm>
          <a:prstGeom prst="rect">
            <a:avLst/>
          </a:prstGeom>
        </p:spPr>
      </p:pic>
      <p:sp>
        <p:nvSpPr>
          <p:cNvPr id="9" name="Shape 242"/>
          <p:cNvSpPr/>
          <p:nvPr/>
        </p:nvSpPr>
        <p:spPr>
          <a:xfrm rot="16200000">
            <a:off x="-265846" y="238275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43"/>
          <p:cNvSpPr/>
          <p:nvPr/>
        </p:nvSpPr>
        <p:spPr>
          <a:xfrm rot="16200000">
            <a:off x="-108105" y="2674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5"/>
          <p:cNvSpPr/>
          <p:nvPr/>
        </p:nvSpPr>
        <p:spPr>
          <a:xfrm rot="16200000">
            <a:off x="-284095" y="3436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6"/>
          <p:cNvSpPr/>
          <p:nvPr/>
        </p:nvSpPr>
        <p:spPr>
          <a:xfrm rot="16200000">
            <a:off x="-239238" y="166097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2"/>
          <p:cNvSpPr/>
          <p:nvPr/>
        </p:nvSpPr>
        <p:spPr>
          <a:xfrm rot="16200000">
            <a:off x="8069314" y="250144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43"/>
          <p:cNvSpPr/>
          <p:nvPr/>
        </p:nvSpPr>
        <p:spPr>
          <a:xfrm rot="16200000">
            <a:off x="8227055" y="2792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45"/>
          <p:cNvSpPr/>
          <p:nvPr/>
        </p:nvSpPr>
        <p:spPr>
          <a:xfrm rot="16200000">
            <a:off x="8051065" y="3554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46"/>
          <p:cNvSpPr/>
          <p:nvPr/>
        </p:nvSpPr>
        <p:spPr>
          <a:xfrm rot="16200000">
            <a:off x="8095922" y="1779674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344853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0"/>
            <a:ext cx="3352741" cy="5143500"/>
          </a:xfrm>
          <a:prstGeom prst="rect">
            <a:avLst/>
          </a:prstGeom>
        </p:spPr>
      </p:pic>
      <p:sp>
        <p:nvSpPr>
          <p:cNvPr id="6" name="Shape 242"/>
          <p:cNvSpPr/>
          <p:nvPr/>
        </p:nvSpPr>
        <p:spPr>
          <a:xfrm rot="16200000">
            <a:off x="-265846" y="238275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243"/>
          <p:cNvSpPr/>
          <p:nvPr/>
        </p:nvSpPr>
        <p:spPr>
          <a:xfrm rot="16200000">
            <a:off x="-108105" y="2674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45"/>
          <p:cNvSpPr/>
          <p:nvPr/>
        </p:nvSpPr>
        <p:spPr>
          <a:xfrm rot="16200000">
            <a:off x="-284095" y="3436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46"/>
          <p:cNvSpPr/>
          <p:nvPr/>
        </p:nvSpPr>
        <p:spPr>
          <a:xfrm rot="16200000">
            <a:off x="-239238" y="166097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42"/>
          <p:cNvSpPr/>
          <p:nvPr/>
        </p:nvSpPr>
        <p:spPr>
          <a:xfrm rot="16200000">
            <a:off x="8069314" y="250144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3"/>
          <p:cNvSpPr/>
          <p:nvPr/>
        </p:nvSpPr>
        <p:spPr>
          <a:xfrm rot="16200000">
            <a:off x="8227055" y="2792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5"/>
          <p:cNvSpPr/>
          <p:nvPr/>
        </p:nvSpPr>
        <p:spPr>
          <a:xfrm rot="16200000">
            <a:off x="8051065" y="3554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6"/>
          <p:cNvSpPr/>
          <p:nvPr/>
        </p:nvSpPr>
        <p:spPr>
          <a:xfrm rot="16200000">
            <a:off x="8095922" y="1779674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15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-19050"/>
            <a:ext cx="3342488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3345238" cy="5143500"/>
          </a:xfrm>
          <a:prstGeom prst="rect">
            <a:avLst/>
          </a:prstGeom>
        </p:spPr>
      </p:pic>
      <p:sp>
        <p:nvSpPr>
          <p:cNvPr id="9" name="Shape 242"/>
          <p:cNvSpPr/>
          <p:nvPr/>
        </p:nvSpPr>
        <p:spPr>
          <a:xfrm rot="16200000">
            <a:off x="-265846" y="238275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43"/>
          <p:cNvSpPr/>
          <p:nvPr/>
        </p:nvSpPr>
        <p:spPr>
          <a:xfrm rot="16200000">
            <a:off x="-108105" y="2674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5"/>
          <p:cNvSpPr/>
          <p:nvPr/>
        </p:nvSpPr>
        <p:spPr>
          <a:xfrm rot="16200000">
            <a:off x="-284095" y="3436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6"/>
          <p:cNvSpPr/>
          <p:nvPr/>
        </p:nvSpPr>
        <p:spPr>
          <a:xfrm rot="16200000">
            <a:off x="-239238" y="166097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2"/>
          <p:cNvSpPr/>
          <p:nvPr/>
        </p:nvSpPr>
        <p:spPr>
          <a:xfrm rot="16200000">
            <a:off x="8069314" y="250144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43"/>
          <p:cNvSpPr/>
          <p:nvPr/>
        </p:nvSpPr>
        <p:spPr>
          <a:xfrm rot="16200000">
            <a:off x="8227055" y="2792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245"/>
          <p:cNvSpPr/>
          <p:nvPr/>
        </p:nvSpPr>
        <p:spPr>
          <a:xfrm rot="16200000">
            <a:off x="8051065" y="3554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46"/>
          <p:cNvSpPr/>
          <p:nvPr/>
        </p:nvSpPr>
        <p:spPr>
          <a:xfrm rot="16200000">
            <a:off x="8095922" y="1779674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9" y="178"/>
            <a:ext cx="335274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0"/>
            <a:ext cx="3337385" cy="5143500"/>
          </a:xfrm>
          <a:prstGeom prst="rect">
            <a:avLst/>
          </a:prstGeom>
        </p:spPr>
      </p:pic>
      <p:sp>
        <p:nvSpPr>
          <p:cNvPr id="6" name="Shape 242"/>
          <p:cNvSpPr/>
          <p:nvPr/>
        </p:nvSpPr>
        <p:spPr>
          <a:xfrm rot="16200000">
            <a:off x="-265846" y="238275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243"/>
          <p:cNvSpPr/>
          <p:nvPr/>
        </p:nvSpPr>
        <p:spPr>
          <a:xfrm rot="16200000">
            <a:off x="-108105" y="2674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45"/>
          <p:cNvSpPr/>
          <p:nvPr/>
        </p:nvSpPr>
        <p:spPr>
          <a:xfrm rot="16200000">
            <a:off x="-284095" y="3436085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246"/>
          <p:cNvSpPr/>
          <p:nvPr/>
        </p:nvSpPr>
        <p:spPr>
          <a:xfrm rot="16200000">
            <a:off x="-239238" y="166097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42"/>
          <p:cNvSpPr/>
          <p:nvPr/>
        </p:nvSpPr>
        <p:spPr>
          <a:xfrm rot="16200000">
            <a:off x="8069314" y="2501448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3"/>
          <p:cNvSpPr/>
          <p:nvPr/>
        </p:nvSpPr>
        <p:spPr>
          <a:xfrm rot="16200000">
            <a:off x="8227055" y="2792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5"/>
          <p:cNvSpPr/>
          <p:nvPr/>
        </p:nvSpPr>
        <p:spPr>
          <a:xfrm rot="16200000">
            <a:off x="8051065" y="3554781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6"/>
          <p:cNvSpPr/>
          <p:nvPr/>
        </p:nvSpPr>
        <p:spPr>
          <a:xfrm rot="16200000">
            <a:off x="8095922" y="1779674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9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2589825" y="470800"/>
            <a:ext cx="36576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</a:t>
            </a: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IMPECCABLES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TEAM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150" y="3320425"/>
            <a:ext cx="884250" cy="11790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2" name="Shape 472"/>
          <p:cNvSpPr txBox="1"/>
          <p:nvPr/>
        </p:nvSpPr>
        <p:spPr>
          <a:xfrm>
            <a:off x="2081075" y="4491900"/>
            <a:ext cx="1424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gette"/>
                <a:ea typeface="Courgette"/>
                <a:cs typeface="Courgette"/>
                <a:sym typeface="Courgette"/>
              </a:rPr>
              <a:t>Sana</a:t>
            </a:r>
            <a:endParaRPr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3785400" y="3484775"/>
            <a:ext cx="1424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gette"/>
                <a:ea typeface="Courgette"/>
                <a:cs typeface="Courgette"/>
                <a:sym typeface="Courgette"/>
              </a:rPr>
              <a:t>Bala</a:t>
            </a:r>
            <a:endParaRPr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461450" y="2851150"/>
            <a:ext cx="1424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gette"/>
                <a:ea typeface="Courgette"/>
                <a:cs typeface="Courgette"/>
                <a:sym typeface="Courgette"/>
              </a:rPr>
              <a:t>Subbu</a:t>
            </a:r>
            <a:endParaRPr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954650" y="4491900"/>
            <a:ext cx="1424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gette"/>
                <a:ea typeface="Courgette"/>
                <a:cs typeface="Courgette"/>
                <a:sym typeface="Courgette"/>
              </a:rPr>
              <a:t>Rahul</a:t>
            </a:r>
            <a:endParaRPr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7196525" y="2930300"/>
            <a:ext cx="1424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gette"/>
                <a:ea typeface="Courgette"/>
                <a:cs typeface="Courgette"/>
                <a:sym typeface="Courgette"/>
              </a:rPr>
              <a:t>Raghu</a:t>
            </a:r>
            <a:endParaRPr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4">
            <a:alphaModFix/>
          </a:blip>
          <a:srcRect l="57151" b="42062"/>
          <a:stretch/>
        </p:blipFill>
        <p:spPr>
          <a:xfrm>
            <a:off x="4083237" y="2095375"/>
            <a:ext cx="945963" cy="1241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1634250"/>
            <a:ext cx="945975" cy="1179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4" name="Shape 484"/>
          <p:cNvPicPr preferRelativeResize="0"/>
          <p:nvPr/>
        </p:nvPicPr>
        <p:blipFill rotWithShape="1">
          <a:blip r:embed="rId6">
            <a:alphaModFix/>
          </a:blip>
          <a:srcRect l="10213" r="23332" b="36700"/>
          <a:stretch/>
        </p:blipFill>
        <p:spPr>
          <a:xfrm>
            <a:off x="7405400" y="1571575"/>
            <a:ext cx="976600" cy="12416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21424" r="26679" b="4281"/>
          <a:stretch/>
        </p:blipFill>
        <p:spPr>
          <a:xfrm>
            <a:off x="6139162" y="3320073"/>
            <a:ext cx="947438" cy="11793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0" y="802500"/>
            <a:ext cx="91440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Sanchez"/>
                <a:ea typeface="Sanchez"/>
                <a:cs typeface="Sanchez"/>
                <a:sym typeface="Sanchez"/>
              </a:rPr>
              <a:t> </a:t>
            </a:r>
            <a:endParaRPr sz="1400" dirty="0"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3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2" y="819150"/>
            <a:ext cx="359065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505200" y="2149554"/>
            <a:ext cx="26516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6600" b="1" dirty="0">
                <a:solidFill>
                  <a:srgbClr val="212121"/>
                </a:solidFill>
                <a:latin typeface="Amatic SC"/>
                <a:cs typeface="Amatic SC"/>
                <a:sym typeface="Amatic SC"/>
              </a:rPr>
              <a:t>THANK YOU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6"/>
          <p:cNvSpPr/>
          <p:nvPr/>
        </p:nvSpPr>
        <p:spPr>
          <a:xfrm rot="-160696">
            <a:off x="321275" y="207492"/>
            <a:ext cx="4027435" cy="934913"/>
          </a:xfrm>
          <a:prstGeom prst="wave">
            <a:avLst>
              <a:gd name="adj1" fmla="val 12500"/>
              <a:gd name="adj2" fmla="val 669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00" y="246750"/>
            <a:ext cx="8520600" cy="801000"/>
          </a:xfrm>
        </p:spPr>
        <p:txBody>
          <a:bodyPr/>
          <a:lstStyle/>
          <a:p>
            <a:r>
              <a:rPr lang="en-US" dirty="0" smtClean="0"/>
              <a:t>Billberry App For Clients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5150"/>
            <a:ext cx="8520600" cy="3340200"/>
          </a:xfrm>
        </p:spPr>
        <p:txBody>
          <a:bodyPr/>
          <a:lstStyle/>
          <a:p>
            <a:r>
              <a:rPr lang="en-US" sz="1400" dirty="0" smtClean="0">
                <a:latin typeface="Comfortaa" panose="020B0604020202020204" charset="0"/>
              </a:rPr>
              <a:t>Category	     :</a:t>
            </a:r>
            <a:r>
              <a:rPr lang="en-US" dirty="0" smtClean="0">
                <a:latin typeface="Comfortaa" panose="020B0604020202020204" charset="0"/>
              </a:rPr>
              <a:t> </a:t>
            </a: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Cognitive UX</a:t>
            </a:r>
          </a:p>
          <a:p>
            <a:pPr marL="114300" indent="0">
              <a:buNone/>
            </a:pPr>
            <a:endParaRPr lang="en-US" sz="1400" dirty="0">
              <a:latin typeface="Comfortaa" panose="020B0604020202020204" charset="0"/>
              <a:ea typeface="Chewy" panose="020B0604020202020204" charset="0"/>
            </a:endParaRPr>
          </a:p>
          <a:p>
            <a:pPr lvl="0"/>
            <a:r>
              <a:rPr lang="en-US" sz="1400" dirty="0" smtClean="0">
                <a:latin typeface="Comfortaa" panose="020B0604020202020204" charset="0"/>
              </a:rPr>
              <a:t>Premise of Idea    : </a:t>
            </a:r>
            <a:r>
              <a:rPr lang="en-US" sz="1400" dirty="0" smtClean="0">
                <a:solidFill>
                  <a:srgbClr val="666666"/>
                </a:solidFill>
                <a:latin typeface="Comfortaa" panose="020B0604020202020204" charset="0"/>
                <a:ea typeface="Chewy"/>
                <a:cs typeface="Chewy"/>
                <a:sym typeface="Chewy"/>
              </a:rPr>
              <a:t>A </a:t>
            </a:r>
            <a:r>
              <a:rPr lang="en-US" sz="1400" dirty="0">
                <a:solidFill>
                  <a:srgbClr val="666666"/>
                </a:solidFill>
                <a:latin typeface="Comfortaa" panose="020B0604020202020204" charset="0"/>
                <a:ea typeface="Chewy"/>
                <a:cs typeface="Chewy"/>
                <a:sym typeface="Chewy"/>
              </a:rPr>
              <a:t>One Stop Application For All Client </a:t>
            </a:r>
            <a:r>
              <a:rPr lang="en-US" sz="1400" dirty="0" smtClean="0">
                <a:solidFill>
                  <a:srgbClr val="666666"/>
                </a:solidFill>
                <a:latin typeface="Comfortaa" panose="020B0604020202020204" charset="0"/>
                <a:ea typeface="Chewy"/>
                <a:cs typeface="Chewy"/>
                <a:sym typeface="Chewy"/>
              </a:rPr>
              <a:t>Invoices</a:t>
            </a:r>
          </a:p>
          <a:p>
            <a:pPr marL="114300" lvl="0" indent="0">
              <a:buNone/>
            </a:pPr>
            <a:endParaRPr lang="en-US" sz="1400" dirty="0">
              <a:solidFill>
                <a:srgbClr val="999999"/>
              </a:solidFill>
              <a:latin typeface="Comfortaa" panose="020B0604020202020204" charset="0"/>
              <a:ea typeface="Chewy"/>
              <a:cs typeface="Chewy"/>
              <a:sym typeface="Chewy"/>
            </a:endParaRPr>
          </a:p>
          <a:p>
            <a:r>
              <a:rPr lang="en-US" sz="1400" dirty="0" smtClean="0">
                <a:latin typeface="Comfortaa" panose="020B0604020202020204" charset="0"/>
              </a:rPr>
              <a:t>Audience	     : </a:t>
            </a: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ADP Clients</a:t>
            </a:r>
          </a:p>
          <a:p>
            <a:pPr marL="114300" indent="0">
              <a:buNone/>
            </a:pPr>
            <a:endParaRPr lang="en-US" sz="1400" dirty="0" smtClean="0">
              <a:latin typeface="Comfortaa" panose="020B0604020202020204" charset="0"/>
              <a:ea typeface="Chewy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Team Members    : Bala Toleti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		       Venkata Penamakuri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		       Chinthamadaka Raghavendra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	   	       Rahul Prasad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smtClean="0">
                <a:latin typeface="Comfortaa" panose="020B0604020202020204" charset="0"/>
                <a:ea typeface="Chewy" panose="020B0604020202020204" charset="0"/>
              </a:rPr>
              <a:t>		       Sana Nazreen</a:t>
            </a:r>
            <a:endParaRPr lang="en-US" sz="1400" dirty="0">
              <a:latin typeface="Comfortaa" panose="020B0604020202020204" charset="0"/>
              <a:ea typeface="Chewy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5450"/>
            <a:ext cx="2503825" cy="1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25" y="2752138"/>
            <a:ext cx="70395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350" y="1276373"/>
            <a:ext cx="606861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8274" y="3694253"/>
            <a:ext cx="1529948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1150" y="3014693"/>
            <a:ext cx="873300" cy="17553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7003725" y="996400"/>
            <a:ext cx="810300" cy="373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ncing Script"/>
                <a:ea typeface="Dancing Script"/>
                <a:cs typeface="Dancing Script"/>
                <a:sym typeface="Dancing Script"/>
              </a:rPr>
              <a:t>Clients</a:t>
            </a:r>
            <a:endParaRPr sz="15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6306">
            <a:off x="2983703" y="3944258"/>
            <a:ext cx="3196795" cy="104405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455250" y="366900"/>
            <a:ext cx="2484000" cy="441000"/>
          </a:xfrm>
          <a:prstGeom prst="rect">
            <a:avLst/>
          </a:prstGeom>
          <a:noFill/>
          <a:ln w="9525" cap="flat" cmpd="sng">
            <a:solidFill>
              <a:srgbClr val="45818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Invoice Delivery</a:t>
            </a:r>
            <a:endParaRPr sz="24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2312550" y="4307325"/>
            <a:ext cx="873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oogaloo"/>
                <a:ea typeface="Boogaloo"/>
                <a:cs typeface="Boogaloo"/>
                <a:sym typeface="Boogaloo"/>
              </a:rPr>
              <a:t>USPS Mail</a:t>
            </a:r>
            <a:endParaRPr sz="15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6587400" y="1837625"/>
            <a:ext cx="1642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Boogaloo"/>
                <a:ea typeface="Boogaloo"/>
                <a:cs typeface="Boogaloo"/>
                <a:sym typeface="Boogaloo"/>
              </a:rPr>
              <a:t>88%</a:t>
            </a:r>
            <a:r>
              <a:rPr lang="en" dirty="0">
                <a:latin typeface="Boogaloo"/>
                <a:ea typeface="Boogaloo"/>
                <a:cs typeface="Boogaloo"/>
                <a:sym typeface="Boogaloo"/>
              </a:rPr>
              <a:t> </a:t>
            </a: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of the Clients</a:t>
            </a:r>
            <a:endParaRPr sz="10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receive invoices through </a:t>
            </a:r>
            <a:r>
              <a:rPr lang="en" sz="1800" dirty="0">
                <a:latin typeface="Boogaloo"/>
                <a:ea typeface="Boogaloo"/>
                <a:cs typeface="Boogaloo"/>
                <a:sym typeface="Boogaloo"/>
              </a:rPr>
              <a:t>Email </a:t>
            </a:r>
            <a:endParaRPr sz="18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delivery method</a:t>
            </a:r>
            <a:endParaRPr sz="1000" dirty="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7624950" y="3405350"/>
            <a:ext cx="1642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Boogaloo"/>
                <a:ea typeface="Boogaloo"/>
                <a:cs typeface="Boogaloo"/>
                <a:sym typeface="Boogaloo"/>
              </a:rPr>
              <a:t>12%</a:t>
            </a:r>
            <a:r>
              <a:rPr lang="en" sz="2000" dirty="0">
                <a:latin typeface="Boogaloo"/>
                <a:ea typeface="Boogaloo"/>
                <a:cs typeface="Boogaloo"/>
                <a:sym typeface="Boogaloo"/>
              </a:rPr>
              <a:t> </a:t>
            </a: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of the Clients have opted for a hard copy of </a:t>
            </a:r>
            <a:endParaRPr sz="10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invoices through US Postal </a:t>
            </a:r>
            <a:r>
              <a:rPr lang="en" sz="1800" dirty="0">
                <a:latin typeface="Boogaloo"/>
                <a:ea typeface="Boogaloo"/>
                <a:cs typeface="Boogaloo"/>
                <a:sym typeface="Boogaloo"/>
              </a:rPr>
              <a:t>Mail </a:t>
            </a:r>
            <a:r>
              <a:rPr lang="en" sz="1000" dirty="0">
                <a:latin typeface="Boogaloo"/>
                <a:ea typeface="Boogaloo"/>
                <a:cs typeface="Boogaloo"/>
                <a:sym typeface="Boogaloo"/>
              </a:rPr>
              <a:t>delivery method</a:t>
            </a:r>
            <a:endParaRPr sz="1000" dirty="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86" name="Shape 86"/>
          <p:cNvSpPr/>
          <p:nvPr/>
        </p:nvSpPr>
        <p:spPr>
          <a:xfrm rot="-160696">
            <a:off x="322332" y="252688"/>
            <a:ext cx="2092986" cy="934913"/>
          </a:xfrm>
          <a:prstGeom prst="wave">
            <a:avLst>
              <a:gd name="adj1" fmla="val 12500"/>
              <a:gd name="adj2" fmla="val 669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321300"/>
            <a:ext cx="23727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Introduction</a:t>
            </a:r>
            <a:endParaRPr sz="3900"/>
          </a:p>
        </p:txBody>
      </p:sp>
      <p:sp>
        <p:nvSpPr>
          <p:cNvPr id="89" name="Shape 89"/>
          <p:cNvSpPr txBox="1"/>
          <p:nvPr/>
        </p:nvSpPr>
        <p:spPr>
          <a:xfrm>
            <a:off x="3455200" y="2789700"/>
            <a:ext cx="2484000" cy="12204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More than</a:t>
            </a:r>
            <a:r>
              <a:rPr lang="en" sz="15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15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400,000</a:t>
            </a:r>
            <a:r>
              <a:rPr lang="en" sz="15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15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Invoices are generated</a:t>
            </a:r>
            <a:endParaRPr sz="16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every Friday...</a:t>
            </a:r>
            <a:endParaRPr sz="16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455200" y="779400"/>
            <a:ext cx="2484000" cy="37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EVERY FRIDAY</a:t>
            </a:r>
            <a:endParaRPr sz="1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3114050" y="4901175"/>
            <a:ext cx="35601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Data collected from Order to Cash Application serving US Clients.</a:t>
            </a:r>
            <a:endParaRPr sz="700"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9">
            <a:alphaModFix/>
          </a:blip>
          <a:srcRect t="11845" b="12172"/>
          <a:stretch/>
        </p:blipFill>
        <p:spPr>
          <a:xfrm>
            <a:off x="2438400" y="2810249"/>
            <a:ext cx="678032" cy="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2441175" y="2402325"/>
            <a:ext cx="703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Email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433694" flipH="1">
            <a:off x="3001670" y="1791697"/>
            <a:ext cx="3196784" cy="105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95665">
            <a:off x="2394074" y="3758830"/>
            <a:ext cx="774148" cy="503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2213800" y="1716550"/>
            <a:ext cx="1022700" cy="5091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ncing Script"/>
                <a:ea typeface="Dancing Script"/>
                <a:cs typeface="Dancing Script"/>
                <a:sym typeface="Dancing Script"/>
              </a:rPr>
              <a:t>Delivery</a:t>
            </a:r>
            <a:endParaRPr sz="150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ncing Script"/>
                <a:ea typeface="Dancing Script"/>
                <a:cs typeface="Dancing Script"/>
                <a:sym typeface="Dancing Script"/>
              </a:rPr>
              <a:t>Methods</a:t>
            </a:r>
            <a:endParaRPr sz="15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031 C 0.00329 -0.02592 0.00885 -0.03888 0.01371 -0.054 C 0.01857 -0.06789 0.01892 -0.07745 0.025 -0.08393 C 0.02847 -0.10183 0.0335 -0.11602 0.03836 -0.12219 C 0.04114 -0.13114 0.04461 -0.13947 0.04791 -0.14502 C 0.05121 -0.15582 0.05503 -0.16539 0.05885 -0.17156 C 0.0651 -0.19377 0.07239 -0.19994 0.07934 -0.21691 C 0.08385 -0.2274 0.08802 -0.23728 0.0927 -0.24345 C 0.09652 -0.2561 0.10156 -0.2561 0.10607 -0.26196 C 0.11388 -0.27214 0.12118 -0.27955 0.12899 -0.28479 C 0.1592 -0.33262 0.19722 -0.32028 0.22673 -0.32336 C 0.25104 -0.31935 0.27448 -0.30948 0.29861 -0.28911 C 0.30868 -0.28017 0.31944 -0.26597 0.32968 -0.26597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6" y="-166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9.22555E-7 C 0.00086 0.00062 0.00225 0.00031 0.00277 0.00154 C 0.00399 0.00432 0.00347 0.00802 0.00468 0.0108 C 0.00781 0.0182 0.01024 0.02623 0.01336 0.03394 C 0.01423 0.0361 0.03281 0.05585 0.03646 0.05862 C 0.04357 0.06418 0.05277 0.06695 0.06041 0.07096 C 0.06753 0.07498 0.07482 0.08022 0.08229 0.08331 C 0.09166 0.08732 0.10173 0.08917 0.11111 0.09411 C 0.11336 0.09534 0.11545 0.09781 0.11771 0.09873 C 0.13559 0.10521 0.15416 0.1012 0.17239 0.10182 C 0.24566 0.09966 0.24427 0.10151 0.28732 0.09565 C 0.30347 0.08701 0.32152 0.08763 0.33802 0.08022 C 0.34375 0.07775 0.34982 0.0722 0.35521 0.06788 C 0.35694 0.06634 0.35902 0.06572 0.36093 0.06479 C 0.36198 0.06418 0.36389 0.06325 0.36389 0.06356 C 0.36614 0.05986 0.36805 0.05924 0.37083 0.05708 " pathEditMode="relative" rAng="0" ptsTypes="fffffffffffffffA">
                                      <p:cBhvr>
                                        <p:cTn id="1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5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934200" y="1047750"/>
            <a:ext cx="218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333333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333333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333333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Remittance files are sent from the Banks to ADP after the payments are done.</a:t>
            </a:r>
            <a:endParaRPr sz="800" dirty="0">
              <a:solidFill>
                <a:srgbClr val="333333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333333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rgbClr val="333333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Receipts are generated.</a:t>
            </a:r>
            <a:endParaRPr sz="800" dirty="0"/>
          </a:p>
        </p:txBody>
      </p:sp>
      <p:sp>
        <p:nvSpPr>
          <p:cNvPr id="98" name="Shape 98"/>
          <p:cNvSpPr/>
          <p:nvPr/>
        </p:nvSpPr>
        <p:spPr>
          <a:xfrm rot="-175963">
            <a:off x="362682" y="196230"/>
            <a:ext cx="3271885" cy="899687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57050"/>
            <a:ext cx="34131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 The Next Few Days..</a:t>
            </a:r>
            <a:endParaRPr sz="39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76" y="1731799"/>
            <a:ext cx="480836" cy="138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044063" y="1207438"/>
            <a:ext cx="960300" cy="373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ncing Script"/>
                <a:ea typeface="Dancing Script"/>
                <a:cs typeface="Dancing Script"/>
                <a:sym typeface="Dancing Script"/>
              </a:rPr>
              <a:t>Clients</a:t>
            </a:r>
            <a:endParaRPr sz="15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l="34257" r="33716"/>
          <a:stretch/>
        </p:blipFill>
        <p:spPr>
          <a:xfrm>
            <a:off x="1455368" y="1933564"/>
            <a:ext cx="630108" cy="1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5">
            <a:alphaModFix/>
          </a:blip>
          <a:srcRect l="27219" r="21421"/>
          <a:stretch/>
        </p:blipFill>
        <p:spPr>
          <a:xfrm>
            <a:off x="1428849" y="3563137"/>
            <a:ext cx="826001" cy="139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000" y="3407100"/>
            <a:ext cx="667591" cy="134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9775" y="1585852"/>
            <a:ext cx="1590151" cy="159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2919225" y="2998375"/>
            <a:ext cx="17307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oogaloo"/>
                <a:ea typeface="Boogaloo"/>
                <a:cs typeface="Boogaloo"/>
                <a:sym typeface="Boogaloo"/>
              </a:rPr>
              <a:t>PNC / CITI Banks</a:t>
            </a:r>
            <a:endParaRPr sz="10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2016275" y="1897750"/>
            <a:ext cx="9603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61C00"/>
                </a:solidFill>
                <a:latin typeface="Boogaloo"/>
                <a:ea typeface="Boogaloo"/>
                <a:cs typeface="Boogaloo"/>
                <a:sym typeface="Boogaloo"/>
              </a:rPr>
              <a:t>Cheques</a:t>
            </a:r>
            <a:endParaRPr sz="1500">
              <a:solidFill>
                <a:srgbClr val="A61C00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016275" y="4247575"/>
            <a:ext cx="11643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61C00"/>
                </a:solidFill>
                <a:latin typeface="Boogaloo"/>
                <a:ea typeface="Boogaloo"/>
                <a:cs typeface="Boogaloo"/>
                <a:sym typeface="Boogaloo"/>
              </a:rPr>
              <a:t>Direct Debit</a:t>
            </a:r>
            <a:endParaRPr sz="1500">
              <a:solidFill>
                <a:srgbClr val="A61C00"/>
              </a:solidFill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61C00"/>
                </a:solidFill>
                <a:latin typeface="Boogaloo"/>
                <a:ea typeface="Boogaloo"/>
                <a:cs typeface="Boogaloo"/>
                <a:sym typeface="Boogaloo"/>
              </a:rPr>
              <a:t>Funds</a:t>
            </a:r>
            <a:endParaRPr sz="1500">
              <a:solidFill>
                <a:srgbClr val="A61C00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246800" y="3897288"/>
            <a:ext cx="1314300" cy="57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64D79"/>
                </a:solidFill>
                <a:latin typeface="Boogaloo"/>
                <a:ea typeface="Boogaloo"/>
                <a:cs typeface="Boogaloo"/>
                <a:sym typeface="Boogaloo"/>
              </a:rPr>
              <a:t>SAN DIMAS</a:t>
            </a:r>
            <a:endParaRPr sz="1500">
              <a:solidFill>
                <a:srgbClr val="A64D79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3200" y="2341125"/>
            <a:ext cx="2113076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5525" y="2675938"/>
            <a:ext cx="70395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059763">
            <a:off x="5070923" y="1339561"/>
            <a:ext cx="1420206" cy="186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852080" flipH="1">
            <a:off x="5118124" y="3028088"/>
            <a:ext cx="1358802" cy="17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6413" y="1602099"/>
            <a:ext cx="451179" cy="57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61100" y="4117825"/>
            <a:ext cx="412351" cy="5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2">
            <a:alphaModFix/>
          </a:blip>
          <a:srcRect l="27613" r="25805"/>
          <a:stretch/>
        </p:blipFill>
        <p:spPr>
          <a:xfrm rot="-5400000">
            <a:off x="2452304" y="1897200"/>
            <a:ext cx="373150" cy="10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12">
            <a:alphaModFix/>
          </a:blip>
          <a:srcRect l="27613" r="25805"/>
          <a:stretch/>
        </p:blipFill>
        <p:spPr>
          <a:xfrm rot="-5400000">
            <a:off x="2411854" y="3528375"/>
            <a:ext cx="373150" cy="1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4966750" y="582675"/>
            <a:ext cx="1547400" cy="5256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ancing Script"/>
                <a:ea typeface="Dancing Script"/>
                <a:cs typeface="Dancing Script"/>
                <a:sym typeface="Dancing Script"/>
              </a:rPr>
              <a:t>Payment Methods</a:t>
            </a:r>
            <a:endParaRPr sz="15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114050" y="4901175"/>
            <a:ext cx="35601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Data collected from Order to Cash Application serving US Clients.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4.14995E-6 C 0.00243 -0.00587 0.00747 -0.00926 0.01198 -0.01142 C 0.01753 -0.02006 0.02899 -0.02654 0.03681 -0.02962 C 0.04219 -0.03487 0.04844 -0.03641 0.05417 -0.03981 C 0.07014 -0.04875 0.08698 -0.05369 0.10399 -0.05616 C 0.12795 -0.05616 0.15174 -0.05616 0.17552 -0.05523 C 0.1809 -0.05493 0.18611 -0.05122 0.19097 -0.04875 C 0.19497 -0.04659 0.20208 -0.04567 0.20573 -0.04228 C 0.21875 -0.03148 0.23038 -0.02006 0.24271 -0.00772 C 0.24392 -0.00525 0.24601 -0.00371 0.24705 -0.00124 C 0.25104 0.00802 0.25156 0.02283 0.25399 0.03332 C 0.25434 0.03795 0.25434 0.04288 0.25486 0.04751 C 0.25521 0.05183 0.2566 0.06047 0.2566 0.06078 C 0.25781 0.0796 0.25833 0.09318 0.25833 0.11478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2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8.82444E-7 C 0.00816 0.00494 -0.00121 -0.00247 0.00539 0.00802 C 0.01407 0.02067 0.02275 0.029 0.03351 0.03178 C 0.04809 0.04474 0.0632 0.05029 0.07934 0.05338 C 0.08803 0.05862 0.09566 0.05955 0.10487 0.06109 C 0.12448 0.06788 0.14393 0.06973 0.16389 0.07282 C 0.26632 0.07127 0.22934 0.08516 0.26754 0.06726 C 0.27014 0.06449 0.27292 0.06233 0.27518 0.05893 C 0.28334 0.04813 0.27587 0.05369 0.28264 0.04937 C 0.28438 0.04628 0.28612 0.04227 0.28803 0.03949 C 0.28907 0.03826 0.29046 0.03888 0.29132 0.03733 C 0.29983 0.02561 0.30747 0.01049 0.3158 -0.00216 C 0.32066 -0.00926 0.32865 -0.02746 0.32865 -0.02715 C 0.33125 -0.04196 0.32761 -0.02468 0.33299 -0.03919 C 0.33716 -0.05029 0.34011 -0.06356 0.34375 -0.07498 C 0.34584 -0.08207 0.34914 -0.08794 0.35122 -0.09503 C 0.35521 -0.10953 0.35782 -0.12527 0.36198 -0.14008 " pathEditMode="relative" rAng="0" ptsTypes="ffffffffffffffffA">
                                      <p:cBhvr>
                                        <p:cTn id="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8" y="-2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rot="-266209">
            <a:off x="362465" y="199491"/>
            <a:ext cx="2559470" cy="896682"/>
          </a:xfrm>
          <a:prstGeom prst="wave">
            <a:avLst>
              <a:gd name="adj1" fmla="val 12500"/>
              <a:gd name="adj2" fmla="val 775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20525" y="293725"/>
            <a:ext cx="29172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Disputes Creation</a:t>
            </a:r>
            <a:endParaRPr sz="3900"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25" y="1715100"/>
            <a:ext cx="1975500" cy="197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437725" y="3612850"/>
            <a:ext cx="1730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Clients call up ADP Service Centre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50" y="2464250"/>
            <a:ext cx="576417" cy="70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300" y="2134800"/>
            <a:ext cx="11670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300" y="1715100"/>
            <a:ext cx="11670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375" y="1318175"/>
            <a:ext cx="396925" cy="3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0000" y="2212575"/>
            <a:ext cx="1167074" cy="94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152038" y="1660538"/>
            <a:ext cx="1314300" cy="575100"/>
          </a:xfrm>
          <a:prstGeom prst="rect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Service Desk Ticket Created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135" name="Shape 135"/>
          <p:cNvCxnSpPr>
            <a:stCxn id="129" idx="0"/>
            <a:endCxn id="131" idx="1"/>
          </p:cNvCxnSpPr>
          <p:nvPr/>
        </p:nvCxnSpPr>
        <p:spPr>
          <a:xfrm rot="10800000" flipH="1">
            <a:off x="2398858" y="1953050"/>
            <a:ext cx="982500" cy="51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6" name="Shape 136"/>
          <p:cNvCxnSpPr>
            <a:stCxn id="131" idx="3"/>
            <a:endCxn id="134" idx="1"/>
          </p:cNvCxnSpPr>
          <p:nvPr/>
        </p:nvCxnSpPr>
        <p:spPr>
          <a:xfrm rot="10800000" flipH="1">
            <a:off x="4548375" y="1948012"/>
            <a:ext cx="603600" cy="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" name="Shape 137"/>
          <p:cNvCxnSpPr>
            <a:stCxn id="134" idx="3"/>
          </p:cNvCxnSpPr>
          <p:nvPr/>
        </p:nvCxnSpPr>
        <p:spPr>
          <a:xfrm>
            <a:off x="6466338" y="1948088"/>
            <a:ext cx="545100" cy="276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" name="Shape 138"/>
          <p:cNvCxnSpPr/>
          <p:nvPr/>
        </p:nvCxnSpPr>
        <p:spPr>
          <a:xfrm flipH="1">
            <a:off x="7614837" y="3237029"/>
            <a:ext cx="38700" cy="64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9" name="Shape 139"/>
          <p:cNvSpPr txBox="1"/>
          <p:nvPr/>
        </p:nvSpPr>
        <p:spPr>
          <a:xfrm>
            <a:off x="3143100" y="2610825"/>
            <a:ext cx="173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oogaloo"/>
                <a:ea typeface="Boogaloo"/>
                <a:cs typeface="Boogaloo"/>
                <a:sym typeface="Boogaloo"/>
              </a:rPr>
              <a:t>Operations Team</a:t>
            </a:r>
            <a:endParaRPr sz="15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6749488" y="1857375"/>
            <a:ext cx="173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IR Reps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6734650" y="4707375"/>
            <a:ext cx="1975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ADP Order to Cash System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142" name="Shape 142"/>
          <p:cNvCxnSpPr/>
          <p:nvPr/>
        </p:nvCxnSpPr>
        <p:spPr>
          <a:xfrm flipH="1">
            <a:off x="2055625" y="3069100"/>
            <a:ext cx="4965000" cy="54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43" name="Shape 143"/>
          <p:cNvSpPr txBox="1"/>
          <p:nvPr/>
        </p:nvSpPr>
        <p:spPr>
          <a:xfrm rot="-1717687">
            <a:off x="1942188" y="1848686"/>
            <a:ext cx="1475822" cy="29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maranth"/>
                <a:ea typeface="Amaranth"/>
                <a:cs typeface="Amaranth"/>
                <a:sym typeface="Amaranth"/>
              </a:rPr>
              <a:t>Average call time</a:t>
            </a:r>
            <a:endParaRPr sz="10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maranth"/>
                <a:ea typeface="Amaranth"/>
                <a:cs typeface="Amaranth"/>
                <a:sym typeface="Amaranth"/>
              </a:rPr>
              <a:t>20-40 mins</a:t>
            </a:r>
            <a:endParaRPr sz="10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44" name="Shape 144"/>
          <p:cNvSpPr txBox="1"/>
          <p:nvPr/>
        </p:nvSpPr>
        <p:spPr>
          <a:xfrm rot="-356618">
            <a:off x="3105452" y="3034978"/>
            <a:ext cx="2752296" cy="4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IR Rep reconfirms the issues 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45" name="Shape 145"/>
          <p:cNvSpPr txBox="1"/>
          <p:nvPr/>
        </p:nvSpPr>
        <p:spPr>
          <a:xfrm rot="2416">
            <a:off x="7653525" y="3244900"/>
            <a:ext cx="1280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maranth"/>
                <a:ea typeface="Amaranth"/>
                <a:cs typeface="Amaranth"/>
                <a:sym typeface="Amaranth"/>
              </a:rPr>
              <a:t>Query the details and make necessary changes</a:t>
            </a:r>
            <a:endParaRPr sz="10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156625" y="1284050"/>
            <a:ext cx="1245000" cy="70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7" name="Shape 147"/>
          <p:cNvSpPr txBox="1"/>
          <p:nvPr/>
        </p:nvSpPr>
        <p:spPr>
          <a:xfrm rot="1527">
            <a:off x="1103825" y="1438000"/>
            <a:ext cx="135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There seems to 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be an error in my Invoice..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3649950" y="4019825"/>
            <a:ext cx="1730700" cy="760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oogaloo"/>
                <a:ea typeface="Boogaloo"/>
                <a:cs typeface="Boogaloo"/>
                <a:sym typeface="Boogaloo"/>
              </a:rPr>
              <a:t>On an Average</a:t>
            </a:r>
            <a:endParaRPr sz="12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Boogaloo"/>
                <a:ea typeface="Boogaloo"/>
                <a:cs typeface="Boogaloo"/>
                <a:sym typeface="Boogaloo"/>
              </a:rPr>
              <a:t>24-48 Hours </a:t>
            </a:r>
            <a:endParaRPr sz="21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oogaloo"/>
                <a:ea typeface="Boogaloo"/>
                <a:cs typeface="Boogaloo"/>
                <a:sym typeface="Boogaloo"/>
              </a:rPr>
              <a:t>taken to resolve each ticket</a:t>
            </a:r>
            <a:endParaRPr sz="1200" dirty="0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149" name="Shape 149"/>
          <p:cNvCxnSpPr/>
          <p:nvPr/>
        </p:nvCxnSpPr>
        <p:spPr>
          <a:xfrm rot="10800000" flipH="1">
            <a:off x="7608837" y="3134629"/>
            <a:ext cx="50700" cy="650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50" name="Shape 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826" y="3884393"/>
            <a:ext cx="620013" cy="85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051500" y="4901175"/>
            <a:ext cx="14349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Source: </a:t>
            </a:r>
            <a:r>
              <a:rPr lang="en" sz="700" dirty="0" smtClean="0"/>
              <a:t>ES </a:t>
            </a:r>
            <a:r>
              <a:rPr lang="en" sz="700" dirty="0"/>
              <a:t>Database</a:t>
            </a:r>
            <a:endParaRPr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4" grpId="0" animBg="1"/>
      <p:bldP spid="139" grpId="0"/>
      <p:bldP spid="140" grpId="0"/>
      <p:bldP spid="141" grpId="0"/>
      <p:bldP spid="143" grpId="0"/>
      <p:bldP spid="144" grpId="0"/>
      <p:bldP spid="145" grpId="0"/>
      <p:bldP spid="146" grpId="0" animBg="1"/>
      <p:bldP spid="147" grpId="0"/>
      <p:bldP spid="148" grpId="0" animBg="1"/>
      <p:bldP spid="1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 rot="-120615">
            <a:off x="175862" y="210668"/>
            <a:ext cx="3455126" cy="837516"/>
          </a:xfrm>
          <a:prstGeom prst="wave">
            <a:avLst>
              <a:gd name="adj1" fmla="val 12500"/>
              <a:gd name="adj2" fmla="val 1402"/>
            </a:avLst>
          </a:prstGeom>
          <a:solidFill>
            <a:schemeClr val="dk1"/>
          </a:solidFill>
          <a:ln w="19050" cap="flat" cmpd="sng">
            <a:solidFill>
              <a:srgbClr val="D9EAD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76075" y="255600"/>
            <a:ext cx="3455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Customer Details Changes</a:t>
            </a:r>
            <a:endParaRPr sz="3500"/>
          </a:p>
        </p:txBody>
      </p:sp>
      <p:sp>
        <p:nvSpPr>
          <p:cNvPr id="158" name="Shape 158"/>
          <p:cNvSpPr txBox="1"/>
          <p:nvPr/>
        </p:nvSpPr>
        <p:spPr>
          <a:xfrm>
            <a:off x="361525" y="3689050"/>
            <a:ext cx="1730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Clients call up ADP Service Centre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00" y="2134800"/>
            <a:ext cx="11670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00" y="1715100"/>
            <a:ext cx="11670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375" y="1318175"/>
            <a:ext cx="396925" cy="3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0000" y="2212575"/>
            <a:ext cx="1167074" cy="94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152038" y="1660538"/>
            <a:ext cx="1314300" cy="575100"/>
          </a:xfrm>
          <a:prstGeom prst="rect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Service Desk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Ticket Created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164" name="Shape 164"/>
          <p:cNvCxnSpPr>
            <a:stCxn id="165" idx="0"/>
            <a:endCxn id="160" idx="1"/>
          </p:cNvCxnSpPr>
          <p:nvPr/>
        </p:nvCxnSpPr>
        <p:spPr>
          <a:xfrm rot="10800000" flipH="1">
            <a:off x="2398800" y="1953112"/>
            <a:ext cx="982500" cy="51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166"/>
          <p:cNvCxnSpPr>
            <a:stCxn id="160" idx="3"/>
            <a:endCxn id="163" idx="1"/>
          </p:cNvCxnSpPr>
          <p:nvPr/>
        </p:nvCxnSpPr>
        <p:spPr>
          <a:xfrm rot="10800000" flipH="1">
            <a:off x="4548375" y="1948012"/>
            <a:ext cx="603600" cy="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7" name="Shape 167"/>
          <p:cNvCxnSpPr>
            <a:stCxn id="163" idx="3"/>
          </p:cNvCxnSpPr>
          <p:nvPr/>
        </p:nvCxnSpPr>
        <p:spPr>
          <a:xfrm>
            <a:off x="6466338" y="1948088"/>
            <a:ext cx="545100" cy="276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8" name="Shape 168"/>
          <p:cNvSpPr txBox="1"/>
          <p:nvPr/>
        </p:nvSpPr>
        <p:spPr>
          <a:xfrm>
            <a:off x="3143100" y="2610825"/>
            <a:ext cx="173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oogaloo"/>
                <a:ea typeface="Boogaloo"/>
                <a:cs typeface="Boogaloo"/>
                <a:sym typeface="Boogaloo"/>
              </a:rPr>
              <a:t>Operations Team</a:t>
            </a:r>
            <a:endParaRPr sz="15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749488" y="1857375"/>
            <a:ext cx="173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oogaloo"/>
                <a:ea typeface="Boogaloo"/>
                <a:cs typeface="Boogaloo"/>
                <a:sym typeface="Boogaloo"/>
              </a:rPr>
              <a:t>IR Reps</a:t>
            </a:r>
            <a:endParaRPr sz="1500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170" name="Shape 170"/>
          <p:cNvCxnSpPr/>
          <p:nvPr/>
        </p:nvCxnSpPr>
        <p:spPr>
          <a:xfrm flipH="1">
            <a:off x="2055625" y="3069100"/>
            <a:ext cx="4965000" cy="54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71" name="Shape 171"/>
          <p:cNvSpPr txBox="1"/>
          <p:nvPr/>
        </p:nvSpPr>
        <p:spPr>
          <a:xfrm rot="-356618">
            <a:off x="3105452" y="3034978"/>
            <a:ext cx="2752296" cy="4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IR Rep reconfirms the issues 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3421350" y="4019825"/>
            <a:ext cx="2211300" cy="840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oogaloo"/>
                <a:ea typeface="Boogaloo"/>
                <a:cs typeface="Boogaloo"/>
                <a:sym typeface="Boogaloo"/>
              </a:rPr>
              <a:t>On an Average</a:t>
            </a:r>
            <a:endParaRPr sz="1200" dirty="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Boogaloo"/>
                <a:ea typeface="Boogaloo"/>
                <a:cs typeface="Boogaloo"/>
                <a:sym typeface="Boogaloo"/>
              </a:rPr>
              <a:t>3-5 Business Days </a:t>
            </a:r>
            <a:r>
              <a:rPr lang="en" sz="1200" dirty="0">
                <a:latin typeface="Boogaloo"/>
                <a:ea typeface="Boogaloo"/>
                <a:cs typeface="Boogaloo"/>
                <a:sym typeface="Boogaloo"/>
              </a:rPr>
              <a:t>taken to resolve each ticket!</a:t>
            </a:r>
            <a:endParaRPr sz="1200" dirty="0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24" y="1823300"/>
            <a:ext cx="870800" cy="193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1156625" y="1284050"/>
            <a:ext cx="1245000" cy="70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4CCCC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5" name="Shape 175"/>
          <p:cNvSpPr txBox="1"/>
          <p:nvPr/>
        </p:nvSpPr>
        <p:spPr>
          <a:xfrm rot="1527">
            <a:off x="1103825" y="1438000"/>
            <a:ext cx="1350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maranth"/>
                <a:ea typeface="Amaranth"/>
                <a:cs typeface="Amaranth"/>
                <a:sym typeface="Amaranth"/>
              </a:rPr>
              <a:t>I want to change my contact details..</a:t>
            </a:r>
            <a:endParaRPr sz="100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7">
            <a:alphaModFix/>
          </a:blip>
          <a:srcRect r="28412"/>
          <a:stretch/>
        </p:blipFill>
        <p:spPr>
          <a:xfrm>
            <a:off x="1770188" y="2610825"/>
            <a:ext cx="480875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1647100" y="2445200"/>
            <a:ext cx="718800" cy="801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 rot="1435">
            <a:off x="1648652" y="2475500"/>
            <a:ext cx="7188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maranth"/>
                <a:ea typeface="Amaranth"/>
                <a:cs typeface="Amaranth"/>
                <a:sym typeface="Amaranth"/>
              </a:rPr>
              <a:t>Contact Info</a:t>
            </a:r>
            <a:endParaRPr sz="800">
              <a:latin typeface="Amaranth"/>
              <a:ea typeface="Amaranth"/>
              <a:cs typeface="Amaranth"/>
              <a:sym typeface="Amaranth"/>
            </a:endParaRPr>
          </a:p>
        </p:txBody>
      </p:sp>
      <p:cxnSp>
        <p:nvCxnSpPr>
          <p:cNvPr id="179" name="Shape 179"/>
          <p:cNvCxnSpPr/>
          <p:nvPr/>
        </p:nvCxnSpPr>
        <p:spPr>
          <a:xfrm flipH="1">
            <a:off x="7614837" y="3237029"/>
            <a:ext cx="38700" cy="64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0" name="Shape 180"/>
          <p:cNvCxnSpPr/>
          <p:nvPr/>
        </p:nvCxnSpPr>
        <p:spPr>
          <a:xfrm rot="10800000" flipH="1">
            <a:off x="7608837" y="3134629"/>
            <a:ext cx="50700" cy="650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1" name="Shape 181"/>
          <p:cNvSpPr txBox="1"/>
          <p:nvPr/>
        </p:nvSpPr>
        <p:spPr>
          <a:xfrm rot="-1717687">
            <a:off x="1942188" y="1848686"/>
            <a:ext cx="1475822" cy="29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Average call time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20-40 mins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826" y="3884393"/>
            <a:ext cx="620013" cy="85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6734650" y="4707375"/>
            <a:ext cx="1975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Boogaloo"/>
                <a:ea typeface="Boogaloo"/>
                <a:cs typeface="Boogaloo"/>
                <a:sym typeface="Boogaloo"/>
              </a:rPr>
              <a:t>ADP Order to Cash System</a:t>
            </a:r>
            <a:endParaRPr sz="1500" dirty="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84" name="Shape 184"/>
          <p:cNvSpPr txBox="1"/>
          <p:nvPr/>
        </p:nvSpPr>
        <p:spPr>
          <a:xfrm rot="2416">
            <a:off x="7653525" y="3244900"/>
            <a:ext cx="1280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maranth"/>
                <a:ea typeface="Amaranth"/>
                <a:cs typeface="Amaranth"/>
                <a:sym typeface="Amaranth"/>
              </a:rPr>
              <a:t>Query the details and make necessary changes</a:t>
            </a:r>
            <a:endParaRPr sz="10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4038600" y="4901175"/>
            <a:ext cx="14349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Source: </a:t>
            </a:r>
            <a:r>
              <a:rPr lang="en" sz="700" dirty="0" smtClean="0"/>
              <a:t>ES Database</a:t>
            </a:r>
            <a:endParaRPr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3" grpId="0" animBg="1"/>
      <p:bldP spid="168" grpId="0"/>
      <p:bldP spid="169" grpId="0"/>
      <p:bldP spid="171" grpId="0"/>
      <p:bldP spid="172" grpId="0" animBg="1"/>
      <p:bldP spid="174" grpId="0" animBg="1"/>
      <p:bldP spid="175" grpId="0"/>
      <p:bldP spid="181" grpId="0"/>
      <p:bldP spid="183" grpId="0"/>
      <p:bldP spid="184" grpId="0"/>
      <p:bldP spid="1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l="19398" r="2665"/>
          <a:stretch/>
        </p:blipFill>
        <p:spPr>
          <a:xfrm>
            <a:off x="3739000" y="2443600"/>
            <a:ext cx="4396901" cy="1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 rot="-186497">
            <a:off x="4220546" y="2471182"/>
            <a:ext cx="2185415" cy="29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Amaranth"/>
                <a:ea typeface="Amaranth"/>
                <a:cs typeface="Amaranth"/>
                <a:sym typeface="Amaranth"/>
              </a:rPr>
              <a:t>Multiple Hops for the issue to be resolved</a:t>
            </a:r>
            <a:endParaRPr sz="1500" dirty="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88325"/>
            <a:ext cx="3023350" cy="22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119575" y="1097625"/>
            <a:ext cx="14808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Amaranth"/>
                <a:ea typeface="Amaranth"/>
                <a:cs typeface="Amaranth"/>
                <a:sym typeface="Amaranth"/>
              </a:rPr>
              <a:t>There is an impact on the NPS Score</a:t>
            </a:r>
            <a:endParaRPr sz="15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38" name="Shape 238"/>
          <p:cNvSpPr txBox="1"/>
          <p:nvPr/>
        </p:nvSpPr>
        <p:spPr>
          <a:xfrm rot="1170048">
            <a:off x="7143102" y="2938711"/>
            <a:ext cx="612007" cy="21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maranth"/>
                <a:ea typeface="Amaranth"/>
                <a:cs typeface="Amaranth"/>
                <a:sym typeface="Amaranth"/>
              </a:rPr>
              <a:t>Client</a:t>
            </a:r>
            <a:endParaRPr sz="900" dirty="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39" name="Shape 239"/>
          <p:cNvSpPr txBox="1"/>
          <p:nvPr/>
        </p:nvSpPr>
        <p:spPr>
          <a:xfrm rot="-592513">
            <a:off x="5170415" y="4043844"/>
            <a:ext cx="1095024" cy="21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Operations Team 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40" name="Shape 240"/>
          <p:cNvSpPr txBox="1"/>
          <p:nvPr/>
        </p:nvSpPr>
        <p:spPr>
          <a:xfrm rot="1466">
            <a:off x="4532625" y="4093300"/>
            <a:ext cx="7035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IR Rep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41" name="Shape 241"/>
          <p:cNvSpPr txBox="1"/>
          <p:nvPr/>
        </p:nvSpPr>
        <p:spPr>
          <a:xfrm rot="-528717">
            <a:off x="3697677" y="4079563"/>
            <a:ext cx="834247" cy="21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IR Rep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maranth"/>
                <a:ea typeface="Amaranth"/>
                <a:cs typeface="Amaranth"/>
                <a:sym typeface="Amaranth"/>
              </a:rPr>
              <a:t>Supervisor</a:t>
            </a:r>
            <a:endParaRPr sz="9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42" name="Shape 242"/>
          <p:cNvSpPr/>
          <p:nvPr/>
        </p:nvSpPr>
        <p:spPr>
          <a:xfrm rot="-7626994">
            <a:off x="1037282" y="358981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-7626994">
            <a:off x="1349182" y="377706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 rot="-7626994">
            <a:off x="1518857" y="407116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 rot="-7626994">
            <a:off x="1667207" y="422356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 rot="-7626994">
            <a:off x="786032" y="286071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 rot="-7626994">
            <a:off x="6620082" y="1383437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rot="-7626994">
            <a:off x="7118057" y="205701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 rot="-7626994">
            <a:off x="6547057" y="1045512"/>
            <a:ext cx="1282152" cy="315482"/>
          </a:xfrm>
          <a:prstGeom prst="wave">
            <a:avLst>
              <a:gd name="adj1" fmla="val 20000"/>
              <a:gd name="adj2" fmla="val 1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7" grpId="0"/>
      <p:bldP spid="238" grpId="0"/>
      <p:bldP spid="239" grpId="0"/>
      <p:bldP spid="240" grpId="0"/>
      <p:bldP spid="2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608625" y="1341775"/>
            <a:ext cx="3377400" cy="3128400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2881850" y="798425"/>
            <a:ext cx="2875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oogaloo"/>
                <a:ea typeface="Boogaloo"/>
                <a:cs typeface="Boogaloo"/>
                <a:sym typeface="Boogaloo"/>
              </a:rPr>
              <a:t>NUMBER OF CALLS PER MONTH</a:t>
            </a:r>
            <a:endParaRPr sz="1800">
              <a:latin typeface="Boogaloo"/>
              <a:ea typeface="Boogaloo"/>
              <a:cs typeface="Boogaloo"/>
              <a:sym typeface="Boogal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oogaloo"/>
                <a:ea typeface="Boogaloo"/>
                <a:cs typeface="Boogaloo"/>
                <a:sym typeface="Boogaloo"/>
              </a:rPr>
              <a:t>(ON AN AVERAGE)</a:t>
            </a:r>
            <a:endParaRPr sz="12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2881850" y="2528875"/>
            <a:ext cx="3527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  <a:latin typeface="Boogaloo"/>
                <a:ea typeface="Boogaloo"/>
                <a:cs typeface="Boogaloo"/>
                <a:sym typeface="Boogaloo"/>
              </a:rPr>
              <a:t>4000+</a:t>
            </a:r>
            <a:endParaRPr sz="8000">
              <a:solidFill>
                <a:srgbClr val="FFFFFF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65075" y="2996125"/>
            <a:ext cx="1048950" cy="10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50" y="3369950"/>
            <a:ext cx="488350" cy="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50" y="1496750"/>
            <a:ext cx="1179950" cy="11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9550" y="1341775"/>
            <a:ext cx="1510675" cy="15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</p:bld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1167</Words>
  <Application>Microsoft Office PowerPoint</Application>
  <PresentationFormat>On-screen Show (16:9)</PresentationFormat>
  <Paragraphs>272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Courgette</vt:lpstr>
      <vt:lpstr>Amaranth</vt:lpstr>
      <vt:lpstr>Amatic SC</vt:lpstr>
      <vt:lpstr>Dancing Script</vt:lpstr>
      <vt:lpstr>Boogaloo</vt:lpstr>
      <vt:lpstr>Source Code Pro</vt:lpstr>
      <vt:lpstr>Chewy</vt:lpstr>
      <vt:lpstr>Alegreya</vt:lpstr>
      <vt:lpstr>Comfortaa</vt:lpstr>
      <vt:lpstr>Sanchez</vt:lpstr>
      <vt:lpstr>Beach Day</vt:lpstr>
      <vt:lpstr>PowerPoint Presentation</vt:lpstr>
      <vt:lpstr>billberry</vt:lpstr>
      <vt:lpstr>Billberry App For Clients</vt:lpstr>
      <vt:lpstr>Introduction</vt:lpstr>
      <vt:lpstr>In The Next Few Days..</vt:lpstr>
      <vt:lpstr>Disputes Creation</vt:lpstr>
      <vt:lpstr>Customer Details Changes</vt:lpstr>
      <vt:lpstr>PowerPoint Presentation</vt:lpstr>
      <vt:lpstr>PowerPoint Presentation</vt:lpstr>
      <vt:lpstr>PowerPoint Presentation</vt:lpstr>
      <vt:lpstr>PowerPoint Presentation</vt:lpstr>
      <vt:lpstr>Process flow</vt:lpstr>
      <vt:lpstr>Solution</vt:lpstr>
      <vt:lpstr>KEY Features of the app</vt:lpstr>
      <vt:lpstr>A tool for clients..</vt:lpstr>
      <vt:lpstr>Benefits to Clients</vt:lpstr>
      <vt:lpstr>User Personas</vt:lpstr>
      <vt:lpstr>PowerPoint Presentation</vt:lpstr>
      <vt:lpstr>PowerPoint Presentation</vt:lpstr>
      <vt:lpstr>Sketches of the Screen Designs and User Flows…</vt:lpstr>
      <vt:lpstr>Sketches of the Screen Designs and User Flows…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Nazreen, Sana (ES)</cp:lastModifiedBy>
  <cp:revision>20</cp:revision>
  <dcterms:modified xsi:type="dcterms:W3CDTF">2018-01-18T07:10:55Z</dcterms:modified>
</cp:coreProperties>
</file>